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6" r:id="rId2"/>
    <p:sldId id="290" r:id="rId3"/>
    <p:sldId id="451" r:id="rId4"/>
    <p:sldId id="452" r:id="rId5"/>
    <p:sldId id="453" r:id="rId6"/>
    <p:sldId id="455" r:id="rId7"/>
    <p:sldId id="454" r:id="rId8"/>
    <p:sldId id="456" r:id="rId9"/>
    <p:sldId id="458" r:id="rId10"/>
    <p:sldId id="457" r:id="rId11"/>
    <p:sldId id="403" r:id="rId12"/>
    <p:sldId id="460" r:id="rId13"/>
    <p:sldId id="485" r:id="rId14"/>
    <p:sldId id="461" r:id="rId15"/>
    <p:sldId id="462" r:id="rId16"/>
    <p:sldId id="463" r:id="rId17"/>
    <p:sldId id="464" r:id="rId18"/>
    <p:sldId id="479" r:id="rId19"/>
    <p:sldId id="481" r:id="rId20"/>
    <p:sldId id="480" r:id="rId21"/>
    <p:sldId id="486" r:id="rId22"/>
    <p:sldId id="487" r:id="rId23"/>
    <p:sldId id="465" r:id="rId24"/>
    <p:sldId id="466" r:id="rId25"/>
    <p:sldId id="467" r:id="rId26"/>
    <p:sldId id="468" r:id="rId27"/>
    <p:sldId id="469" r:id="rId28"/>
    <p:sldId id="470" r:id="rId29"/>
    <p:sldId id="471" r:id="rId30"/>
    <p:sldId id="472" r:id="rId31"/>
    <p:sldId id="473" r:id="rId32"/>
    <p:sldId id="356" r:id="rId33"/>
    <p:sldId id="432" r:id="rId34"/>
    <p:sldId id="433" r:id="rId35"/>
    <p:sldId id="488" r:id="rId36"/>
    <p:sldId id="449" r:id="rId37"/>
    <p:sldId id="476" r:id="rId38"/>
    <p:sldId id="474" r:id="rId39"/>
    <p:sldId id="477" r:id="rId40"/>
    <p:sldId id="396" r:id="rId41"/>
    <p:sldId id="397" r:id="rId42"/>
    <p:sldId id="398" r:id="rId43"/>
    <p:sldId id="489" r:id="rId44"/>
    <p:sldId id="483" r:id="rId45"/>
    <p:sldId id="434" r:id="rId46"/>
    <p:sldId id="389" r:id="rId47"/>
    <p:sldId id="484" r:id="rId48"/>
    <p:sldId id="435" r:id="rId49"/>
    <p:sldId id="490" r:id="rId50"/>
    <p:sldId id="491" r:id="rId5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78" autoAdjust="0"/>
    <p:restoredTop sz="88682" autoAdjust="0"/>
  </p:normalViewPr>
  <p:slideViewPr>
    <p:cSldViewPr snapToGrid="0">
      <p:cViewPr varScale="1">
        <p:scale>
          <a:sx n="83" d="100"/>
          <a:sy n="83" d="100"/>
        </p:scale>
        <p:origin x="192" y="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68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82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251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15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040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018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760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950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154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228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29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2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476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421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156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73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634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563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206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3503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9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67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3604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67742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r>
              <a:rPr lang="en-US" dirty="0"/>
              <a:t>Quote from Barfield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173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r>
              <a:rPr lang="en-US" dirty="0"/>
              <a:t>Quote from Barfield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00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4153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r>
              <a:rPr lang="en-US" dirty="0"/>
              <a:t>Quote from Barfield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85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81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32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81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94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692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77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1933" y="3657600"/>
            <a:ext cx="7772400" cy="2404534"/>
          </a:xfrm>
        </p:spPr>
        <p:txBody>
          <a:bodyPr/>
          <a:lstStyle/>
          <a:p>
            <a:pPr eaLnBrk="1" hangingPunct="1"/>
            <a:r>
              <a:rPr lang="en-US" sz="4000" dirty="0">
                <a:ea typeface="ＭＳ Ｐゴシック" pitchFamily="-109" charset="-128"/>
                <a:cs typeface="ＭＳ Ｐゴシック" pitchFamily="-109" charset="-128"/>
              </a:rPr>
              <a:t>Class 5</a:t>
            </a:r>
            <a:br>
              <a:rPr lang="en-US" sz="40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4000" dirty="0"/>
              <a:t>Trade Policies under Trump</a:t>
            </a:r>
            <a:endParaRPr lang="en-US" sz="4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0066" y="7112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 err="1">
                <a:ea typeface="ＭＳ Ｐゴシック" pitchFamily="-109" charset="-128"/>
                <a:cs typeface="ＭＳ Ｐゴシック" pitchFamily="-109" charset="-128"/>
              </a:rPr>
              <a:t>PubPol</a:t>
            </a:r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 201</a:t>
            </a:r>
          </a:p>
          <a:p>
            <a:pPr eaLnBrk="1" hangingPunct="1"/>
            <a:r>
              <a:rPr lang="en-US" sz="4800" dirty="0">
                <a:ea typeface="ＭＳ Ｐゴシック" pitchFamily="-109" charset="-128"/>
                <a:cs typeface="ＭＳ Ｐゴシック" pitchFamily="-109" charset="-128"/>
              </a:rPr>
              <a:t>Module 3: </a:t>
            </a:r>
            <a:r>
              <a:rPr lang="en-US" sz="4800" dirty="0"/>
              <a:t>International Trade Policy</a:t>
            </a:r>
          </a:p>
          <a:p>
            <a:pPr eaLnBrk="1" hangingPunct="1"/>
            <a:endParaRPr lang="en-US" sz="5400" dirty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10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lvl="1"/>
            <a:r>
              <a:rPr lang="en-US" sz="2000" dirty="0"/>
              <a:t>30% on solar panels</a:t>
            </a:r>
          </a:p>
          <a:p>
            <a:pPr lvl="1"/>
            <a:r>
              <a:rPr lang="en-US" sz="2000" dirty="0"/>
              <a:t>50% on washing machines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52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WTO permits tariffs on imports that cause serious injury</a:t>
            </a:r>
          </a:p>
          <a:p>
            <a:r>
              <a:rPr lang="en-US" dirty="0"/>
              <a:t>Trump used the following:</a:t>
            </a:r>
          </a:p>
          <a:p>
            <a:pPr lvl="1"/>
            <a:r>
              <a:rPr lang="en-US" dirty="0"/>
              <a:t>30% on solar panels</a:t>
            </a:r>
          </a:p>
          <a:p>
            <a:pPr lvl="1"/>
            <a:r>
              <a:rPr lang="en-US" dirty="0"/>
              <a:t>50% on washing machines</a:t>
            </a:r>
          </a:p>
          <a:p>
            <a:pPr marL="457200" lvl="1" indent="0">
              <a:buNone/>
            </a:pPr>
            <a:r>
              <a:rPr lang="en-US" dirty="0"/>
              <a:t>	(both declining over 3 or 4 years)</a:t>
            </a:r>
          </a:p>
          <a:p>
            <a:r>
              <a:rPr lang="en-US" dirty="0"/>
              <a:t>Both were on exports of all countries</a:t>
            </a:r>
          </a:p>
          <a:p>
            <a:pPr lvl="1"/>
            <a:r>
              <a:rPr lang="en-US" dirty="0"/>
              <a:t>Reason:  previous China-only tariffs had been evaded by moving production elsewhere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891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recommendation came through normal channels from two US agencies</a:t>
            </a:r>
          </a:p>
          <a:p>
            <a:pPr lvl="1"/>
            <a:r>
              <a:rPr lang="en-US" dirty="0"/>
              <a:t>Law has been on the books for years, but was last used in 2002 by GW Bush  </a:t>
            </a:r>
          </a:p>
          <a:p>
            <a:pPr lvl="1"/>
            <a:r>
              <a:rPr lang="en-US" dirty="0"/>
              <a:t>See Schlesinger &amp; </a:t>
            </a:r>
            <a:r>
              <a:rPr lang="en-US" dirty="0" err="1"/>
              <a:t>Ailworth</a:t>
            </a:r>
            <a:endParaRPr lang="en-US" dirty="0"/>
          </a:p>
          <a:p>
            <a:r>
              <a:rPr lang="en-US" dirty="0"/>
              <a:t>President could have chosen not to use the recommended tariffs</a:t>
            </a:r>
          </a:p>
          <a:p>
            <a:r>
              <a:rPr lang="en-US" dirty="0"/>
              <a:t>Many thought the solar panel tariffs would cost more jobs than it saved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24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Who objected to the safeguard tariffs?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Some Democrats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Some Republicans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US producers of washing machines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US producers of solar panels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The United States Trade Representative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5775" y="241458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FA1A6-8973-7F45-B11D-67666EF8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D9DEC4-61F6-5741-B2D8-CE7922A4BB5A}"/>
              </a:ext>
            </a:extLst>
          </p:cNvPr>
          <p:cNvSpPr txBox="1"/>
          <p:nvPr/>
        </p:nvSpPr>
        <p:spPr>
          <a:xfrm>
            <a:off x="4443413" y="2328862"/>
            <a:ext cx="4071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Because they are traditionally free traders, per Schlesinger &amp; </a:t>
            </a:r>
            <a:r>
              <a:rPr lang="en-US" dirty="0" err="1">
                <a:solidFill>
                  <a:srgbClr val="00B050"/>
                </a:solidFill>
              </a:rPr>
              <a:t>Ailworth</a:t>
            </a:r>
            <a:r>
              <a:rPr lang="en-US" dirty="0">
                <a:solidFill>
                  <a:srgbClr val="00B050"/>
                </a:solidFill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66665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14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/>
              <a:t>Security</a:t>
            </a:r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56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15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Mar 1, 2018:  Announces tariffs on steel and aluminum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25% on steel, 10% on aluminum based on national security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Announced for all countries, some later postponed or exempted 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04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Trump used Section 232 of US trade law to levy tariffs on imports of metals, based on national security</a:t>
            </a:r>
          </a:p>
          <a:p>
            <a:pPr lvl="1"/>
            <a:r>
              <a:rPr lang="en-US" sz="2400" dirty="0"/>
              <a:t>“Economic security is national security” (Trump Dec 18, 2017)</a:t>
            </a:r>
          </a:p>
          <a:p>
            <a:pPr lvl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25% on steel, 10% on aluminum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Mar 23:  Tariffs start with some exemptions</a:t>
            </a:r>
          </a:p>
          <a:p>
            <a:pPr lvl="2"/>
            <a:r>
              <a:rPr lang="en-US" sz="2000" dirty="0">
                <a:ea typeface="ＭＳ Ｐゴシック" pitchFamily="-109" charset="-128"/>
              </a:rPr>
              <a:t>EU, Canada, Mexico, S Korea exempted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Mar 28:  Korea exemption made permanent in return for a quota cutting its exports to ~80% of 2017 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Jun 1:  Tariffs extended to EU, Canada, Mexico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50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Responses to metals tariffs</a:t>
            </a:r>
          </a:p>
          <a:p>
            <a:pPr lvl="1"/>
            <a:r>
              <a:rPr lang="en-US" sz="2400" dirty="0"/>
              <a:t>Retaliation</a:t>
            </a:r>
          </a:p>
          <a:p>
            <a:pPr lvl="2"/>
            <a:r>
              <a:rPr lang="en-US" sz="1800" dirty="0">
                <a:ea typeface="ＭＳ Ｐゴシック" pitchFamily="-109" charset="-128"/>
              </a:rPr>
              <a:t>Apr 2:  China imposes retaliatory tariffs on $2.4 billion of US exports</a:t>
            </a:r>
          </a:p>
          <a:p>
            <a:pPr lvl="2"/>
            <a:r>
              <a:rPr lang="en-US" sz="1800" dirty="0">
                <a:ea typeface="ＭＳ Ｐゴシック" pitchFamily="-109" charset="-128"/>
              </a:rPr>
              <a:t>Jun 22:  EU imposes retaliatory tariffs on $3.2 billion of US exports</a:t>
            </a:r>
          </a:p>
          <a:p>
            <a:pPr lvl="2"/>
            <a:r>
              <a:rPr lang="en-US" sz="1800" dirty="0">
                <a:ea typeface="ＭＳ Ｐゴシック" pitchFamily="-109" charset="-128"/>
              </a:rPr>
              <a:t>Jul 1:  Canada imposes retaliatory tariffs on $12.8 billion of US exports</a:t>
            </a:r>
          </a:p>
          <a:p>
            <a:pPr lvl="1"/>
            <a:r>
              <a:rPr lang="en-US" sz="2400" dirty="0"/>
              <a:t>WTO disputes</a:t>
            </a:r>
          </a:p>
          <a:p>
            <a:pPr lvl="2" eaLnBrk="1" fontAlgn="t" hangingPunct="1"/>
            <a:r>
              <a:rPr lang="en-US" sz="1800" dirty="0"/>
              <a:t>May-Aug:  Complaints filed </a:t>
            </a:r>
            <a:r>
              <a:rPr lang="en-US" sz="1800" u="sng" dirty="0"/>
              <a:t>against</a:t>
            </a:r>
            <a:r>
              <a:rPr lang="en-US" sz="1800" dirty="0"/>
              <a:t> US by Canada, China, EU, India, Mexico, Norway, Russia, Switzerland, Turkey</a:t>
            </a:r>
          </a:p>
          <a:p>
            <a:pPr lvl="2" eaLnBrk="1" fontAlgn="t" hangingPunct="1"/>
            <a:r>
              <a:rPr lang="en-US" sz="1800" dirty="0"/>
              <a:t>Jul:  Complaints filed </a:t>
            </a:r>
            <a:r>
              <a:rPr lang="en-US" sz="1800" u="sng" dirty="0"/>
              <a:t>by</a:t>
            </a:r>
            <a:r>
              <a:rPr lang="en-US" sz="1800" dirty="0"/>
              <a:t> US against Canada, China, EU, Mexico, Russia, Turkey for their retaliation</a:t>
            </a:r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8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Cars</a:t>
            </a:r>
          </a:p>
          <a:p>
            <a:pPr lvl="1"/>
            <a:r>
              <a:rPr lang="en-US" sz="2400" dirty="0"/>
              <a:t>In May 2018, the Commerce Department initiated another national security investigation:  on imported cars</a:t>
            </a:r>
          </a:p>
          <a:p>
            <a:pPr lvl="1"/>
            <a:r>
              <a:rPr lang="en-US" sz="2400" dirty="0"/>
              <a:t>Trump said he’s considering a 25% tariff on cars</a:t>
            </a:r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3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/>
              <a:t>Truce</a:t>
            </a:r>
          </a:p>
          <a:p>
            <a:pPr lvl="1"/>
            <a:r>
              <a:rPr lang="en-US" sz="2400" dirty="0"/>
              <a:t>Jul 25:  Trump met with EU’s Juncker, President of the European Commission  (See Ward)</a:t>
            </a:r>
          </a:p>
          <a:p>
            <a:pPr lvl="1"/>
            <a:r>
              <a:rPr lang="en-US" sz="2400" dirty="0"/>
              <a:t>Agreed a “truce”:  US-EU talks to lower tariffs</a:t>
            </a:r>
          </a:p>
          <a:p>
            <a:pPr lvl="2"/>
            <a:r>
              <a:rPr lang="en-US" sz="2000" dirty="0"/>
              <a:t>No more tariffs while talks are underway</a:t>
            </a:r>
          </a:p>
          <a:p>
            <a:pPr lvl="2"/>
            <a:r>
              <a:rPr lang="en-US" sz="2000" dirty="0"/>
              <a:t>EU will buy more soybeans and gas from US</a:t>
            </a:r>
          </a:p>
          <a:p>
            <a:pPr lvl="1"/>
            <a:r>
              <a:rPr lang="en-US" sz="2400" dirty="0"/>
              <a:t>Aug 30:  EU offered to cut auto tariffs to zero if US would do the same.  </a:t>
            </a:r>
          </a:p>
          <a:p>
            <a:pPr lvl="2"/>
            <a:r>
              <a:rPr lang="en-US" sz="2000" dirty="0"/>
              <a:t>Trump’s response: </a:t>
            </a:r>
          </a:p>
          <a:p>
            <a:pPr lvl="3"/>
            <a:r>
              <a:rPr lang="en-US" sz="1600" dirty="0"/>
              <a:t>“It’s not good enough.” </a:t>
            </a:r>
          </a:p>
          <a:p>
            <a:pPr lvl="3"/>
            <a:r>
              <a:rPr lang="en-US" sz="1600" dirty="0"/>
              <a:t>“Their consumer habits are to buy their cars, not to buy our cars.”</a:t>
            </a:r>
          </a:p>
          <a:p>
            <a:pPr lvl="2"/>
            <a:endParaRPr lang="en-US" sz="2000" dirty="0"/>
          </a:p>
          <a:p>
            <a:pPr lvl="1"/>
            <a:endParaRPr lang="en-US" sz="2400" dirty="0"/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1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Trade Policies under Trump 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/>
              <a:t>Security</a:t>
            </a:r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Turkey</a:t>
            </a:r>
          </a:p>
          <a:p>
            <a:pPr lvl="1"/>
            <a:r>
              <a:rPr lang="en-US" sz="2400" dirty="0"/>
              <a:t>On Aug 10, Trump doubled the tariffs on Turkey’s exports of steel and aluminum</a:t>
            </a:r>
          </a:p>
          <a:p>
            <a:pPr lvl="1"/>
            <a:r>
              <a:rPr lang="en-US" sz="2400" dirty="0"/>
              <a:t>Reason:  </a:t>
            </a:r>
          </a:p>
          <a:p>
            <a:pPr lvl="2"/>
            <a:r>
              <a:rPr lang="en-US" sz="2000" dirty="0"/>
              <a:t>Turkey’s currency had dropped by about 50%</a:t>
            </a:r>
          </a:p>
          <a:p>
            <a:pPr lvl="2"/>
            <a:r>
              <a:rPr lang="en-US" sz="2000" dirty="0"/>
              <a:t>This undermined the effect of the US tariffs</a:t>
            </a:r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03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Why was the US willing to permanently exempt South Korea from the tariffs on steel and aluminum?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The US-Korea FTA prohibited tariffs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South Korea helps the US defend against North Korea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South Korea helps the US defend against China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South Korea committed to reduce its exports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South Korea does not produce steel or aluminum</a:t>
            </a:r>
          </a:p>
          <a:p>
            <a:pPr marL="971550" lvl="1" indent="-514350">
              <a:buFont typeface="+mj-lt"/>
              <a:buAutoNum type="alphaLcParenR"/>
            </a:pPr>
            <a:endParaRPr lang="en-US" sz="2600" dirty="0"/>
          </a:p>
          <a:p>
            <a:pPr marL="971550" lvl="1" indent="-514350">
              <a:buFont typeface="+mj-lt"/>
              <a:buAutoNum type="alphaLcParenR"/>
            </a:pPr>
            <a:endParaRPr lang="en-US" sz="2600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7554" y="475652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FA1A6-8973-7F45-B11D-67666EF8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</p:spTree>
    <p:extLst>
      <p:ext uri="{BB962C8B-B14F-4D97-AF65-F5344CB8AC3E}">
        <p14:creationId xmlns:p14="http://schemas.microsoft.com/office/powerpoint/2010/main" val="392308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the “truce” between Trump and the EU’s Juncker, the US gets greater sales of soybeans and natural gas to the EU.  What does the EU get greater sales of?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Cars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Cheese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Wine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Industrial machines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Nothing</a:t>
            </a:r>
          </a:p>
          <a:p>
            <a:pPr marL="971550" lvl="1" indent="-514350">
              <a:buFont typeface="+mj-lt"/>
              <a:buAutoNum type="alphaLcParenR"/>
            </a:pPr>
            <a:endParaRPr lang="en-US" sz="2600" dirty="0"/>
          </a:p>
          <a:p>
            <a:pPr marL="971550" lvl="1" indent="-514350">
              <a:buFont typeface="+mj-lt"/>
              <a:buAutoNum type="alphaLcParenR"/>
            </a:pPr>
            <a:endParaRPr lang="en-US" sz="2600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8765" y="529727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FA1A6-8973-7F45-B11D-67666EF8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1DF00E-512A-BA44-827C-F89D18934E11}"/>
              </a:ext>
            </a:extLst>
          </p:cNvPr>
          <p:cNvSpPr txBox="1"/>
          <p:nvPr/>
        </p:nvSpPr>
        <p:spPr>
          <a:xfrm>
            <a:off x="2909080" y="5273540"/>
            <a:ext cx="4716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Trump promised not to raise tariffs on cars against them during the negotiations, but not to buy more of anything.</a:t>
            </a:r>
          </a:p>
        </p:txBody>
      </p:sp>
    </p:spTree>
    <p:extLst>
      <p:ext uri="{BB962C8B-B14F-4D97-AF65-F5344CB8AC3E}">
        <p14:creationId xmlns:p14="http://schemas.microsoft.com/office/powerpoint/2010/main" val="138631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 to discuss: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How can imports endanger national security?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Does it matter whether exporters are friends or enemies?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Is there a better way than tariffs to handle this?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Is there a better way than retaliatory tariffs to respond to tariffs?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248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24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Security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661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25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1, 2018:  Announces tariffs on steel and aluminum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Jul 6, 2018:  First tariffs on China, $34 billion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On $34 billion of China exports to US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Based on unfair trade practices in intellectual property (IP)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275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Concerns about China’s IP practices pre-existed Trump</a:t>
            </a:r>
          </a:p>
          <a:p>
            <a:pPr lvl="1"/>
            <a:r>
              <a:rPr lang="en-US" sz="2000" dirty="0"/>
              <a:t>Theft of technology secrets</a:t>
            </a:r>
          </a:p>
          <a:p>
            <a:pPr lvl="1"/>
            <a:r>
              <a:rPr lang="en-US" sz="2000" dirty="0"/>
              <a:t>Forcing investors in China into joint ventures and sharing technology</a:t>
            </a:r>
          </a:p>
          <a:p>
            <a:r>
              <a:rPr lang="en-US" sz="2400" dirty="0"/>
              <a:t>Prior to Trump complaints had been voiced by US and EU, but nothing had been done</a:t>
            </a:r>
          </a:p>
          <a:p>
            <a:r>
              <a:rPr lang="en-US" sz="2400" dirty="0"/>
              <a:t>US initiated investigation under Section 301 of US trade law (unfair trade practices)</a:t>
            </a:r>
          </a:p>
          <a:p>
            <a:pPr lvl="1"/>
            <a:r>
              <a:rPr lang="en-US" sz="2000" dirty="0"/>
              <a:t>Aug 18, 2017:  Investigation initiated</a:t>
            </a:r>
          </a:p>
          <a:p>
            <a:pPr lvl="1"/>
            <a:r>
              <a:rPr lang="en-US" sz="2000" dirty="0"/>
              <a:t>Mar 22, 2018:  Report finds unfair trade and recommends tariffs</a:t>
            </a:r>
          </a:p>
          <a:p>
            <a:r>
              <a:rPr lang="en-US" sz="2400" dirty="0"/>
              <a:t>Since then, Trump has announced and then implemented multiple rounds of tariffs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040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27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1, 2018:  Announces tariffs on steel and aluminum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Jul 6, 2018:  First tariffs on China</a:t>
            </a: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, $34 billion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Aug 23, 2018:  Second tariffs on China, $16 billion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Sep 24, 2018:  Third tariffs on China, $200 billion</a:t>
            </a: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87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is a “Trade War”:  Tariffs and retaliation</a:t>
            </a:r>
          </a:p>
          <a:p>
            <a:pPr lvl="1"/>
            <a:r>
              <a:rPr lang="en-US" sz="2000" dirty="0"/>
              <a:t>US tariffs on $34 billion Jul 6 were matched that day by China tariffs on $34 billion of US exports</a:t>
            </a:r>
          </a:p>
          <a:p>
            <a:pPr lvl="1"/>
            <a:r>
              <a:rPr lang="en-US" sz="2000" dirty="0"/>
              <a:t>US tariffs on $16 billion Aug 23 were matched that day by China tariffs on $16 billion of US exports</a:t>
            </a:r>
          </a:p>
          <a:p>
            <a:pPr lvl="1"/>
            <a:r>
              <a:rPr lang="en-US" sz="2000" dirty="0"/>
              <a:t>US tariffs on $200 billion Sep 24 were less-than-matched by China on $60 billion of US exports</a:t>
            </a:r>
          </a:p>
          <a:p>
            <a:pPr lvl="1"/>
            <a:r>
              <a:rPr lang="en-US" sz="2000" dirty="0"/>
              <a:t>Trump has said he’ll use tariffs on still more ($267 billion), approaching </a:t>
            </a:r>
            <a:r>
              <a:rPr lang="en-US" sz="2000" u="sng" dirty="0"/>
              <a:t>all</a:t>
            </a:r>
            <a:r>
              <a:rPr lang="en-US" sz="2000" dirty="0"/>
              <a:t> of China’s exports to US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345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What’s the point?</a:t>
            </a:r>
          </a:p>
          <a:p>
            <a:pPr lvl="1"/>
            <a:r>
              <a:rPr lang="en-US" sz="2400" dirty="0"/>
              <a:t>To get China to stop its IP practices?</a:t>
            </a:r>
          </a:p>
          <a:p>
            <a:pPr lvl="2"/>
            <a:r>
              <a:rPr lang="en-US" sz="2000" dirty="0"/>
              <a:t>If so, then there need to be talks</a:t>
            </a:r>
          </a:p>
          <a:p>
            <a:pPr lvl="2"/>
            <a:r>
              <a:rPr lang="en-US" sz="2000" dirty="0"/>
              <a:t>These would be more effective if done by US along with others, such as EU and Japan</a:t>
            </a:r>
          </a:p>
          <a:p>
            <a:pPr lvl="2"/>
            <a:r>
              <a:rPr lang="en-US" sz="2000" dirty="0"/>
              <a:t>If China were to promise change (they have), would we (Trump?) believe them?</a:t>
            </a:r>
          </a:p>
          <a:p>
            <a:pPr lvl="2"/>
            <a:r>
              <a:rPr lang="en-US" sz="2000" dirty="0"/>
              <a:t>Xi and Trump will meet at G20 that starts Nov 30 in Buenos Aires </a:t>
            </a:r>
          </a:p>
          <a:p>
            <a:pPr lvl="2"/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59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These slides will list only actions actually completed.  Most had plans and threats announced in the days and weeks beforehand:</a:t>
            </a:r>
          </a:p>
          <a:p>
            <a:pPr eaLnBrk="1" hangingPunct="1">
              <a:buFontTx/>
              <a:buNone/>
            </a:pPr>
            <a:r>
              <a:rPr lang="en-US" dirty="0"/>
              <a:t>See </a:t>
            </a:r>
            <a:r>
              <a:rPr lang="en-US" dirty="0" err="1"/>
              <a:t>Bown</a:t>
            </a:r>
            <a:r>
              <a:rPr lang="en-US" dirty="0"/>
              <a:t> and Kolb for much of this</a:t>
            </a:r>
          </a:p>
          <a:p>
            <a:pPr eaLnBrk="1" hangingPunct="1"/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06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What’s the point?</a:t>
            </a:r>
          </a:p>
          <a:p>
            <a:pPr lvl="1"/>
            <a:r>
              <a:rPr lang="en-US" sz="2400" dirty="0"/>
              <a:t>To reduce the US bilateral trade deficit with China?</a:t>
            </a:r>
          </a:p>
          <a:p>
            <a:pPr lvl="2"/>
            <a:r>
              <a:rPr lang="en-US" sz="2000" dirty="0"/>
              <a:t>This could work, if US shifts is imports from China to other countries</a:t>
            </a:r>
          </a:p>
          <a:p>
            <a:pPr lvl="2"/>
            <a:r>
              <a:rPr lang="en-US" sz="2000" dirty="0"/>
              <a:t>It would not reduce the overall US trade deficit</a:t>
            </a:r>
          </a:p>
          <a:p>
            <a:pPr lvl="2"/>
            <a:r>
              <a:rPr lang="en-US" sz="2000" dirty="0"/>
              <a:t>And it would be very costly for US consumer and producer welfare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211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What’s the point?</a:t>
            </a:r>
          </a:p>
          <a:p>
            <a:pPr lvl="1"/>
            <a:r>
              <a:rPr lang="en-US" sz="2400" dirty="0"/>
              <a:t>To stop China’s rise as an economy and as a world power?</a:t>
            </a:r>
          </a:p>
          <a:p>
            <a:pPr lvl="2"/>
            <a:r>
              <a:rPr lang="en-US" sz="2000" dirty="0"/>
              <a:t>That’s what some in China believe</a:t>
            </a:r>
          </a:p>
          <a:p>
            <a:pPr lvl="2"/>
            <a:r>
              <a:rPr lang="en-US" sz="2000" dirty="0"/>
              <a:t>There are some signs now that China’s economy is suffering</a:t>
            </a:r>
          </a:p>
          <a:p>
            <a:pPr lvl="3"/>
            <a:r>
              <a:rPr lang="en-US" sz="1800" dirty="0"/>
              <a:t>Mitchell says China’s currency and stock markets are suffering</a:t>
            </a:r>
          </a:p>
          <a:p>
            <a:pPr lvl="3"/>
            <a:r>
              <a:rPr lang="en-US" sz="1800" dirty="0"/>
              <a:t>More recent news mentions need to monetary and fiscal expansion to offset the harm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083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r>
              <a:rPr lang="en-US" dirty="0"/>
              <a:t>Do you agree with these objectives?</a:t>
            </a:r>
          </a:p>
          <a:p>
            <a:r>
              <a:rPr lang="en-US" dirty="0"/>
              <a:t>If so, do you think the tariffs have been </a:t>
            </a:r>
          </a:p>
          <a:p>
            <a:pPr lvl="1"/>
            <a:r>
              <a:rPr lang="en-US" dirty="0"/>
              <a:t>An effective way to achieve them?</a:t>
            </a:r>
          </a:p>
          <a:p>
            <a:pPr lvl="1"/>
            <a:r>
              <a:rPr lang="en-US" dirty="0"/>
              <a:t>The best way to achieve them?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r>
              <a:rPr lang="en-US"/>
              <a:t>Lecture 5:  Trump</a:t>
            </a:r>
          </a:p>
        </p:txBody>
      </p:sp>
    </p:spTree>
    <p:extLst>
      <p:ext uri="{BB962C8B-B14F-4D97-AF65-F5344CB8AC3E}">
        <p14:creationId xmlns:p14="http://schemas.microsoft.com/office/powerpoint/2010/main" val="14544522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War – Who Wins?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will “win” the trade war?</a:t>
            </a:r>
          </a:p>
          <a:p>
            <a:pPr lvl="1"/>
            <a:r>
              <a:rPr lang="en-US" dirty="0"/>
              <a:t>Nobody!  Everybody loses from tariffs</a:t>
            </a:r>
          </a:p>
          <a:p>
            <a:pPr lvl="1"/>
            <a:r>
              <a:rPr lang="en-US" dirty="0"/>
              <a:t>Trump sees it “easy to win” because he measures success from trade deficit:  If that falls, we win. 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35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War – Who Wins?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Reading by </a:t>
            </a:r>
            <a:r>
              <a:rPr lang="en-US" sz="2800" dirty="0" err="1"/>
              <a:t>Legrain</a:t>
            </a:r>
            <a:r>
              <a:rPr lang="en-US" sz="2800" dirty="0"/>
              <a:t> points out that US has much more to lose than Trump realizes</a:t>
            </a:r>
          </a:p>
          <a:p>
            <a:pPr lvl="1"/>
            <a:r>
              <a:rPr lang="en-US" sz="2200" dirty="0"/>
              <a:t>Much that we import from China </a:t>
            </a:r>
          </a:p>
          <a:p>
            <a:pPr lvl="2"/>
            <a:r>
              <a:rPr lang="en-US" sz="2000" dirty="0"/>
              <a:t>Is made from US inputs</a:t>
            </a:r>
          </a:p>
          <a:p>
            <a:pPr lvl="2"/>
            <a:r>
              <a:rPr lang="en-US" sz="2000" dirty="0"/>
              <a:t>Are inputs we need to be competitive</a:t>
            </a:r>
          </a:p>
          <a:p>
            <a:pPr lvl="1"/>
            <a:r>
              <a:rPr lang="en-US" sz="2200" dirty="0"/>
              <a:t>Tariff would cut China’s exports by 0.05% of GDP, a “pin prick”</a:t>
            </a:r>
          </a:p>
          <a:p>
            <a:pPr lvl="1"/>
            <a:r>
              <a:rPr lang="en-US" sz="2200" dirty="0"/>
              <a:t>China has options beyond tariffs:  regulations on US firms</a:t>
            </a:r>
          </a:p>
          <a:p>
            <a:pPr lvl="1"/>
            <a:r>
              <a:rPr lang="en-US" sz="2200" dirty="0"/>
              <a:t>China can target US vulnerabilities:  aircraft and soybeans</a:t>
            </a:r>
          </a:p>
          <a:p>
            <a:pPr lvl="1"/>
            <a:r>
              <a:rPr lang="en-US" sz="2200" dirty="0"/>
              <a:t>By bypassing the WTO, Trump has yielded the “high ground” to China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946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was the justification in US law for the tariffs on China?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China’s trade surplus with the US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China’s theft and expropriation of technology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China’s tariffs on US exports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China’s violations of human rights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China’s purchases of US businesses</a:t>
            </a:r>
          </a:p>
          <a:p>
            <a:pPr marL="971550" lvl="1" indent="-514350">
              <a:buFont typeface="+mj-lt"/>
              <a:buAutoNum type="alphaLcParenR"/>
            </a:pPr>
            <a:endParaRPr lang="en-US" sz="2600" dirty="0"/>
          </a:p>
          <a:p>
            <a:pPr marL="971550" lvl="1" indent="-514350">
              <a:buFont typeface="+mj-lt"/>
              <a:buAutoNum type="alphaLcParenR"/>
            </a:pPr>
            <a:endParaRPr lang="en-US" sz="2600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63267" y="287953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FA1A6-8973-7F45-B11D-67666EF8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</p:spTree>
    <p:extLst>
      <p:ext uri="{BB962C8B-B14F-4D97-AF65-F5344CB8AC3E}">
        <p14:creationId xmlns:p14="http://schemas.microsoft.com/office/powerpoint/2010/main" val="351161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is a reason why </a:t>
            </a:r>
            <a:r>
              <a:rPr lang="en-US" dirty="0" err="1"/>
              <a:t>Legrain</a:t>
            </a:r>
            <a:r>
              <a:rPr lang="en-US" dirty="0"/>
              <a:t> thinks China will win the trade war?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Exports that would fall due to US tariff would be a “pin prick”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US tariffs on imports are also on US exported inputs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US tariffs will make some US industries less competitive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China’s government has options other than tariffs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All of the above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5943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FA1A6-8973-7F45-B11D-67666EF8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5A5F89-9092-8D4E-A893-DB2F09D10B1B}"/>
              </a:ext>
            </a:extLst>
          </p:cNvPr>
          <p:cNvSpPr txBox="1"/>
          <p:nvPr/>
        </p:nvSpPr>
        <p:spPr>
          <a:xfrm>
            <a:off x="4055955" y="5614502"/>
            <a:ext cx="4716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I agree with these, but not that China will “win.”  Both the US and China will lose.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E33B90-FABE-E848-8E2D-96352A2B6DEE}"/>
              </a:ext>
            </a:extLst>
          </p:cNvPr>
          <p:cNvSpPr txBox="1"/>
          <p:nvPr/>
        </p:nvSpPr>
        <p:spPr>
          <a:xfrm>
            <a:off x="4551255" y="1037740"/>
            <a:ext cx="4716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US will lose from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FEB7CBF-35B0-9E43-804B-9CEB3D11C316}"/>
              </a:ext>
            </a:extLst>
          </p:cNvPr>
          <p:cNvCxnSpPr/>
          <p:nvPr/>
        </p:nvCxnSpPr>
        <p:spPr>
          <a:xfrm>
            <a:off x="4700588" y="1671638"/>
            <a:ext cx="37719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DD51320-42D0-364F-A967-CD6A6F26F353}"/>
              </a:ext>
            </a:extLst>
          </p:cNvPr>
          <p:cNvCxnSpPr>
            <a:cxnSpLocks/>
          </p:cNvCxnSpPr>
          <p:nvPr/>
        </p:nvCxnSpPr>
        <p:spPr>
          <a:xfrm>
            <a:off x="495301" y="2181225"/>
            <a:ext cx="136207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77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37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Jul 6, 2018:  First tariffs on China</a:t>
            </a: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, $34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Aug 23, 2018:  Second tariffs on China, $16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Sep 24, 2018:  Third tariffs on China, $200 billion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Sep 24, 2018:  Amended KORUS signed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Raises Korea quota for US-certified cars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Extends years of US 25% tariff on light trucks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(You dealt with this in section)</a:t>
            </a: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207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38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Security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591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39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Aug 23, 2018:  Second tariffs on China, $16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Sep 24, 2018:  Third tariffs on China, $200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Sep 24, 2018:  Amended KORUS signed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Sep 30, 2018:  USMCA agreed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NAFTA renegotiation had completed earlier with Mexico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Now Canada signed on, and name changed to USMCA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USMCA:  U.S.-Mexico-Canada Trade Agreement</a:t>
            </a: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3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4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TPP = Trans-Pacific Partnership = Free Trade Agreement among 12 countries</a:t>
            </a:r>
          </a:p>
          <a:p>
            <a:pPr lvl="2" eaLnBrk="1" hangingPunct="1"/>
            <a:r>
              <a:rPr lang="en-US" sz="1800" dirty="0">
                <a:ea typeface="ＭＳ Ｐゴシック" pitchFamily="-109" charset="-128"/>
                <a:cs typeface="ＭＳ Ｐゴシック" pitchFamily="-109" charset="-128"/>
              </a:rPr>
              <a:t>Including Japan, Canada, Mexico</a:t>
            </a:r>
          </a:p>
          <a:p>
            <a:pPr lvl="2" eaLnBrk="1" hangingPunct="1"/>
            <a:r>
              <a:rPr lang="en-US" sz="1800" dirty="0">
                <a:ea typeface="ＭＳ Ｐゴシック" pitchFamily="-109" charset="-128"/>
                <a:cs typeface="ＭＳ Ｐゴシック" pitchFamily="-109" charset="-128"/>
              </a:rPr>
              <a:t>NOT including China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(Other 11 countries later went ahead without US)</a:t>
            </a:r>
          </a:p>
          <a:p>
            <a:pPr lvl="2" eaLnBrk="1" hangingPunct="1"/>
            <a:r>
              <a:rPr lang="en-US" sz="1800" dirty="0">
                <a:ea typeface="ＭＳ Ｐゴシック" pitchFamily="-109" charset="-128"/>
                <a:cs typeface="ＭＳ Ｐゴシック" pitchFamily="-109" charset="-128"/>
              </a:rPr>
              <a:t>Australia just (Oct 31) became 6</a:t>
            </a:r>
            <a:r>
              <a:rPr lang="en-US" sz="1800" baseline="30000" dirty="0">
                <a:ea typeface="ＭＳ Ｐゴシック" pitchFamily="-109" charset="-128"/>
                <a:cs typeface="ＭＳ Ｐゴシック" pitchFamily="-109" charset="-128"/>
              </a:rPr>
              <a:t>th</a:t>
            </a:r>
            <a:r>
              <a:rPr lang="en-US" sz="1800" dirty="0">
                <a:ea typeface="ＭＳ Ｐゴシック" pitchFamily="-109" charset="-128"/>
                <a:cs typeface="ＭＳ Ｐゴシック" pitchFamily="-109" charset="-128"/>
              </a:rPr>
              <a:t> to ratify it</a:t>
            </a:r>
          </a:p>
          <a:p>
            <a:pPr lvl="2" eaLnBrk="1" hangingPunct="1"/>
            <a:r>
              <a:rPr lang="en-US" sz="1800" dirty="0">
                <a:ea typeface="ＭＳ Ｐゴシック" pitchFamily="-109" charset="-128"/>
                <a:cs typeface="ＭＳ Ｐゴシック" pitchFamily="-109" charset="-128"/>
              </a:rPr>
              <a:t>It will enter into force Dec 30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136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  <a:p>
            <a:pPr lvl="1"/>
            <a:r>
              <a:rPr lang="en-US" dirty="0"/>
              <a:t>North American Free Trade Agreement</a:t>
            </a:r>
          </a:p>
          <a:p>
            <a:pPr lvl="1"/>
            <a:r>
              <a:rPr lang="en-US" dirty="0"/>
              <a:t>Does many things but most important:  </a:t>
            </a:r>
          </a:p>
          <a:p>
            <a:pPr lvl="2"/>
            <a:r>
              <a:rPr lang="en-US" dirty="0"/>
              <a:t>Zero tariffs on most trade between US, Canada, and Mexico</a:t>
            </a:r>
          </a:p>
          <a:p>
            <a:pPr lvl="2"/>
            <a:r>
              <a:rPr lang="en-US" dirty="0"/>
              <a:t>Rules of Origin (ROOs) to qualify for zero tariffs</a:t>
            </a:r>
          </a:p>
          <a:p>
            <a:pPr lvl="1"/>
            <a:r>
              <a:rPr lang="en-US" dirty="0"/>
              <a:t>History</a:t>
            </a:r>
          </a:p>
          <a:p>
            <a:pPr lvl="2"/>
            <a:r>
              <a:rPr lang="en-US" dirty="0"/>
              <a:t>Negotiated under George H. W. Bush 1992</a:t>
            </a:r>
          </a:p>
          <a:p>
            <a:pPr lvl="2"/>
            <a:r>
              <a:rPr lang="en-US" dirty="0"/>
              <a:t>Enacted under Bill Clinton, took effect 1994</a:t>
            </a:r>
          </a:p>
          <a:p>
            <a:pPr lvl="1"/>
            <a:r>
              <a:rPr lang="en-US" dirty="0"/>
              <a:t>We’ll study it, and USMCA, more next time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312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NAFTA’s Effects</a:t>
            </a:r>
          </a:p>
          <a:p>
            <a:pPr lvl="1"/>
            <a:r>
              <a:rPr lang="en-US" dirty="0"/>
              <a:t>Huge expansion of trade in North America</a:t>
            </a:r>
          </a:p>
          <a:p>
            <a:pPr lvl="2"/>
            <a:r>
              <a:rPr lang="en-US" dirty="0"/>
              <a:t>Resulting gains from trade, as we will study</a:t>
            </a:r>
          </a:p>
          <a:p>
            <a:pPr lvl="1"/>
            <a:r>
              <a:rPr lang="en-US" dirty="0"/>
              <a:t>Growth of supply chains in manufacturing</a:t>
            </a:r>
          </a:p>
          <a:p>
            <a:pPr lvl="1"/>
            <a:r>
              <a:rPr lang="en-US" dirty="0"/>
              <a:t>Some US loss of jobs to Mexico</a:t>
            </a:r>
          </a:p>
          <a:p>
            <a:pPr lvl="1"/>
            <a:r>
              <a:rPr lang="en-US" dirty="0"/>
              <a:t>Bad reputation among</a:t>
            </a:r>
          </a:p>
          <a:p>
            <a:pPr lvl="2"/>
            <a:r>
              <a:rPr lang="en-US" dirty="0"/>
              <a:t>US labor unions</a:t>
            </a:r>
          </a:p>
          <a:p>
            <a:pPr lvl="2"/>
            <a:r>
              <a:rPr lang="en-US" dirty="0"/>
              <a:t>Some politicians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468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NAFTA and Donald Trump</a:t>
            </a:r>
          </a:p>
          <a:p>
            <a:pPr lvl="1"/>
            <a:r>
              <a:rPr lang="en-US" dirty="0"/>
              <a:t>Trump opposed it even in 1993</a:t>
            </a:r>
          </a:p>
          <a:p>
            <a:pPr lvl="2"/>
            <a:r>
              <a:rPr lang="en-US" dirty="0"/>
              <a:t>“The Mexicans want it, and that doesn't sound good to me.”</a:t>
            </a:r>
          </a:p>
          <a:p>
            <a:pPr lvl="1"/>
            <a:r>
              <a:rPr lang="en-US" dirty="0"/>
              <a:t>As candidate for President, called it “The single worst trade deal ever approved in this country” </a:t>
            </a:r>
          </a:p>
          <a:p>
            <a:pPr lvl="1"/>
            <a:r>
              <a:rPr lang="en-US" dirty="0"/>
              <a:t>After he became President</a:t>
            </a:r>
          </a:p>
          <a:p>
            <a:pPr lvl="2"/>
            <a:r>
              <a:rPr lang="en-US" dirty="0"/>
              <a:t>Threatened to pull out of NAFTA</a:t>
            </a:r>
          </a:p>
          <a:p>
            <a:pPr lvl="2"/>
            <a:r>
              <a:rPr lang="en-US" dirty="0"/>
              <a:t>Initiated “Renegotiation”</a:t>
            </a:r>
          </a:p>
          <a:p>
            <a:pPr lvl="2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6423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When did NAFTA begin?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1948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1964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1982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1994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2006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2183" y="335538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FA1A6-8973-7F45-B11D-67666EF8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</p:spTree>
    <p:extLst>
      <p:ext uri="{BB962C8B-B14F-4D97-AF65-F5344CB8AC3E}">
        <p14:creationId xmlns:p14="http://schemas.microsoft.com/office/powerpoint/2010/main" val="93948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44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Security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549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Barfield, Trump has said</a:t>
            </a:r>
          </a:p>
          <a:p>
            <a:pPr lvl="1"/>
            <a:r>
              <a:rPr lang="en-US" dirty="0"/>
              <a:t>“The WTO is designed by the rest of the world to screw the United States”</a:t>
            </a:r>
          </a:p>
          <a:p>
            <a:pPr lvl="1"/>
            <a:r>
              <a:rPr lang="en-US" dirty="0"/>
              <a:t>“We are going to renegotiate (the WTO agreement) or we are going to pull out”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435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Lecture 5:  Trump</a:t>
            </a:r>
          </a:p>
        </p:txBody>
      </p:sp>
      <p:sp>
        <p:nvSpPr>
          <p:cNvPr id="747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8AA51D-026D-C744-9474-018CE00FC7E1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WTO Critiques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/>
              <a:t>Oct 25, 2017, on Fox interview with Lou Dobbs:</a:t>
            </a:r>
          </a:p>
          <a:p>
            <a:pPr lvl="1"/>
            <a:r>
              <a:rPr lang="en-US" sz="2200" dirty="0"/>
              <a:t>“We lose the lawsuits, almost all of the lawsuits … within the WTO”</a:t>
            </a:r>
          </a:p>
          <a:p>
            <a:pPr eaLnBrk="1" hangingPunct="1"/>
            <a:r>
              <a:rPr lang="en-US" sz="2800" dirty="0"/>
              <a:t> In fact, like other countries, US </a:t>
            </a:r>
          </a:p>
          <a:p>
            <a:pPr lvl="1"/>
            <a:r>
              <a:rPr lang="en-US" sz="2200" dirty="0"/>
              <a:t>Wins most of the cases it brings</a:t>
            </a:r>
          </a:p>
          <a:p>
            <a:pPr lvl="1"/>
            <a:r>
              <a:rPr lang="en-US" sz="2200" dirty="0"/>
              <a:t>Loses most the cases brought against it</a:t>
            </a:r>
          </a:p>
          <a:p>
            <a:r>
              <a:rPr lang="en-US" sz="2800" dirty="0"/>
              <a:t>Since 1995, in all cases complainant has won 90%</a:t>
            </a:r>
          </a:p>
          <a:p>
            <a:pPr lvl="1"/>
            <a:r>
              <a:rPr lang="en-US" sz="2200" dirty="0"/>
              <a:t>As complainant, US has won 91%</a:t>
            </a:r>
          </a:p>
          <a:p>
            <a:pPr lvl="1"/>
            <a:r>
              <a:rPr lang="en-US" sz="2200" dirty="0"/>
              <a:t>As respondent, US has lost 89%</a:t>
            </a:r>
          </a:p>
          <a:p>
            <a:r>
              <a:rPr lang="en-US" sz="2600" dirty="0"/>
              <a:t>But…US has been respondent much more than </a:t>
            </a:r>
            <a:r>
              <a:rPr lang="en-US" sz="2600" dirty="0" err="1"/>
              <a:t>compainant</a:t>
            </a:r>
            <a:endParaRPr lang="en-US" sz="2600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03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3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Trump’s actions threaten the WTO</a:t>
            </a:r>
          </a:p>
          <a:p>
            <a:pPr lvl="1"/>
            <a:r>
              <a:rPr lang="en-US" dirty="0"/>
              <a:t>The legality in the WTO of his tariffs on metals and on China are questionable</a:t>
            </a:r>
          </a:p>
          <a:p>
            <a:pPr lvl="1"/>
            <a:r>
              <a:rPr lang="en-US" dirty="0"/>
              <a:t>He has provoked others to retaliate, also in violation of WTO commitments</a:t>
            </a:r>
          </a:p>
          <a:p>
            <a:pPr lvl="1"/>
            <a:r>
              <a:rPr lang="en-US" dirty="0"/>
              <a:t>In addition, he is blocking appointments to the WTO’s “Appellate Body.” This will soon render it powerless in disputes.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288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Trump pull out of the WTO?</a:t>
            </a:r>
          </a:p>
          <a:p>
            <a:pPr lvl="1"/>
            <a:r>
              <a:rPr lang="en-US" dirty="0"/>
              <a:t>Probably not.  Congress would have to change legislation</a:t>
            </a:r>
          </a:p>
          <a:p>
            <a:r>
              <a:rPr lang="en-US" dirty="0"/>
              <a:t>But Trump can undermine the WTO</a:t>
            </a:r>
          </a:p>
          <a:p>
            <a:pPr lvl="1"/>
            <a:r>
              <a:rPr lang="en-US" dirty="0"/>
              <a:t>By refusing to allow the appointment of new judges on Appellate Body</a:t>
            </a:r>
          </a:p>
          <a:p>
            <a:pPr lvl="1"/>
            <a:r>
              <a:rPr lang="en-US" dirty="0"/>
              <a:t>By claiming decisions are invalid</a:t>
            </a:r>
          </a:p>
          <a:p>
            <a:pPr lvl="1"/>
            <a:r>
              <a:rPr lang="en-US" dirty="0"/>
              <a:t>By not engaging in WTO negotiations</a:t>
            </a:r>
          </a:p>
          <a:p>
            <a:pPr lvl="1"/>
            <a:r>
              <a:rPr lang="en-US" dirty="0"/>
              <a:t>By ignoring its rules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880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How, according to Barfield, has Trump’s advisor Peter Navarro suggested that the US should use its tariffs?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Raise them to the maximum permitted by the WTO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Promise to remove them completely on any country that will do the same in return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Vary tariffs among US trading partners in what is called “conditional most-favored-nation”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Use tariff revenue to replace revenue from the income tax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400" dirty="0"/>
              <a:t>Have the size of a tariff increase with the quantity of imports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9193" y="402180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FA1A6-8973-7F45-B11D-67666EF8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</p:spTree>
    <p:extLst>
      <p:ext uri="{BB962C8B-B14F-4D97-AF65-F5344CB8AC3E}">
        <p14:creationId xmlns:p14="http://schemas.microsoft.com/office/powerpoint/2010/main" val="395575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5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lvl="1" eaLnBrk="1" hangingPunct="1"/>
            <a:r>
              <a:rPr lang="en-US" sz="2000" dirty="0"/>
              <a:t>“Enhanced AD/CVD Collection &amp; Enforcement Executive Order”</a:t>
            </a:r>
          </a:p>
          <a:p>
            <a:pPr lvl="1" eaLnBrk="1" hangingPunct="1"/>
            <a:r>
              <a:rPr lang="en-US" sz="2000" dirty="0"/>
              <a:t>“Omnibus Report On Significant Trade Deficits”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143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 you think Trump is so opposed to the WTO?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6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WTO-legal response to Canadian subsidies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Case had been initiated under Obama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6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7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NAFTA = North American Free Trade Agreement among US, Canada, and Mexico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More on this below and next time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45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8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KORUS = FTA of US and South Korea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In force since 2012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73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9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Security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8341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75981</TotalTime>
  <Words>2907</Words>
  <Application>Microsoft Macintosh PowerPoint</Application>
  <PresentationFormat>On-screen Show (4:3)</PresentationFormat>
  <Paragraphs>547</Paragraphs>
  <Slides>50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3" baseType="lpstr">
      <vt:lpstr>ＭＳ Ｐゴシック</vt:lpstr>
      <vt:lpstr>Arial</vt:lpstr>
      <vt:lpstr>Default Design</vt:lpstr>
      <vt:lpstr>Class 5 Trade Policies under Trump</vt:lpstr>
      <vt:lpstr>Class 5 Outline</vt:lpstr>
      <vt:lpstr>Trump’s Trade Actions</vt:lpstr>
      <vt:lpstr>Trump’s Trade Actions</vt:lpstr>
      <vt:lpstr>Trump’s Trade Actions</vt:lpstr>
      <vt:lpstr>Trump’s Trade Actions</vt:lpstr>
      <vt:lpstr>Trump’s Trade Actions</vt:lpstr>
      <vt:lpstr>Trump’s Trade Actions</vt:lpstr>
      <vt:lpstr>Class 5 Outline</vt:lpstr>
      <vt:lpstr>Trump’s Trade Actions</vt:lpstr>
      <vt:lpstr>Safeguards</vt:lpstr>
      <vt:lpstr>Safeguards</vt:lpstr>
      <vt:lpstr>Clicker Question</vt:lpstr>
      <vt:lpstr>Class 5 Outline</vt:lpstr>
      <vt:lpstr>Trump’s Trade Actions</vt:lpstr>
      <vt:lpstr>National Security</vt:lpstr>
      <vt:lpstr>National Security</vt:lpstr>
      <vt:lpstr>National Security</vt:lpstr>
      <vt:lpstr>National Security</vt:lpstr>
      <vt:lpstr>National Security</vt:lpstr>
      <vt:lpstr>Clicker Question</vt:lpstr>
      <vt:lpstr>Clicker Question</vt:lpstr>
      <vt:lpstr>National Security</vt:lpstr>
      <vt:lpstr>Class 5 Outline</vt:lpstr>
      <vt:lpstr>Trump’s Trade Actions</vt:lpstr>
      <vt:lpstr>China</vt:lpstr>
      <vt:lpstr>Trump’s Trade Actions</vt:lpstr>
      <vt:lpstr>China</vt:lpstr>
      <vt:lpstr>China</vt:lpstr>
      <vt:lpstr>China</vt:lpstr>
      <vt:lpstr>China</vt:lpstr>
      <vt:lpstr>Discussion Questions</vt:lpstr>
      <vt:lpstr>Trade War – Who Wins?</vt:lpstr>
      <vt:lpstr>Trade War – Who Wins?</vt:lpstr>
      <vt:lpstr>Clicker Question</vt:lpstr>
      <vt:lpstr>Clicker Question</vt:lpstr>
      <vt:lpstr>Trump’s Trade Actions</vt:lpstr>
      <vt:lpstr>Class 5 Outline</vt:lpstr>
      <vt:lpstr>Trump’s Trade Actions</vt:lpstr>
      <vt:lpstr>NAFTA</vt:lpstr>
      <vt:lpstr>NAFTA</vt:lpstr>
      <vt:lpstr>NAFTA</vt:lpstr>
      <vt:lpstr>Clicker Question</vt:lpstr>
      <vt:lpstr>Class 5 Outline</vt:lpstr>
      <vt:lpstr>World Trade Organization</vt:lpstr>
      <vt:lpstr>WTO Critiques</vt:lpstr>
      <vt:lpstr>World Trade Organization</vt:lpstr>
      <vt:lpstr>World Trade Organization</vt:lpstr>
      <vt:lpstr>Clicker Question</vt:lpstr>
      <vt:lpstr>Discussion Question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278</cp:revision>
  <cp:lastPrinted>2017-09-21T01:03:25Z</cp:lastPrinted>
  <dcterms:created xsi:type="dcterms:W3CDTF">2011-01-03T19:29:08Z</dcterms:created>
  <dcterms:modified xsi:type="dcterms:W3CDTF">2018-11-08T19:56:43Z</dcterms:modified>
</cp:coreProperties>
</file>